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63" r:id="rId2"/>
    <p:sldMasterId id="2147483678" r:id="rId3"/>
    <p:sldMasterId id="2147483693" r:id="rId4"/>
    <p:sldMasterId id="2147483708" r:id="rId5"/>
    <p:sldMasterId id="2147483723" r:id="rId6"/>
  </p:sldMasterIdLst>
  <p:notesMasterIdLst>
    <p:notesMasterId r:id="rId28"/>
  </p:notesMasterIdLst>
  <p:sldIdLst>
    <p:sldId id="256" r:id="rId7"/>
    <p:sldId id="367" r:id="rId8"/>
    <p:sldId id="330" r:id="rId9"/>
    <p:sldId id="336" r:id="rId10"/>
    <p:sldId id="346" r:id="rId11"/>
    <p:sldId id="328" r:id="rId12"/>
    <p:sldId id="362" r:id="rId13"/>
    <p:sldId id="388" r:id="rId14"/>
    <p:sldId id="372" r:id="rId15"/>
    <p:sldId id="348" r:id="rId16"/>
    <p:sldId id="371" r:id="rId17"/>
    <p:sldId id="364" r:id="rId18"/>
    <p:sldId id="363" r:id="rId19"/>
    <p:sldId id="366" r:id="rId20"/>
    <p:sldId id="389" r:id="rId21"/>
    <p:sldId id="390" r:id="rId22"/>
    <p:sldId id="387" r:id="rId23"/>
    <p:sldId id="262" r:id="rId24"/>
    <p:sldId id="361" r:id="rId25"/>
    <p:sldId id="391" r:id="rId26"/>
    <p:sldId id="259" r:id="rId27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9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439">
          <p15:clr>
            <a:srgbClr val="A4A3A4"/>
          </p15:clr>
        </p15:guide>
        <p15:guide id="4" orient="horz" pos="2981">
          <p15:clr>
            <a:srgbClr val="A4A3A4"/>
          </p15:clr>
        </p15:guide>
        <p15:guide id="5" orient="horz" pos="2792">
          <p15:clr>
            <a:srgbClr val="A4A3A4"/>
          </p15:clr>
        </p15:guide>
        <p15:guide id="6" pos="2857">
          <p15:clr>
            <a:srgbClr val="A4A3A4"/>
          </p15:clr>
        </p15:guide>
        <p15:guide id="7" pos="5598">
          <p15:clr>
            <a:srgbClr val="A4A3A4"/>
          </p15:clr>
        </p15:guide>
        <p15:guide id="8" pos="5457">
          <p15:clr>
            <a:srgbClr val="A4A3A4"/>
          </p15:clr>
        </p15:guide>
        <p15:guide id="9" pos="203">
          <p15:clr>
            <a:srgbClr val="A4A3A4"/>
          </p15:clr>
        </p15:guide>
        <p15:guide id="10" pos="2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5783"/>
    <a:srgbClr val="DC6E08"/>
    <a:srgbClr val="FF7F00"/>
    <a:srgbClr val="231815"/>
    <a:srgbClr val="545454"/>
    <a:srgbClr val="111111"/>
    <a:srgbClr val="080808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0"/>
    <p:restoredTop sz="68942"/>
  </p:normalViewPr>
  <p:slideViewPr>
    <p:cSldViewPr snapToObjects="1">
      <p:cViewPr>
        <p:scale>
          <a:sx n="99" d="100"/>
          <a:sy n="99" d="100"/>
        </p:scale>
        <p:origin x="776" y="200"/>
      </p:cViewPr>
      <p:guideLst>
        <p:guide orient="horz" pos="1599"/>
        <p:guide orient="horz" pos="288"/>
        <p:guide orient="horz" pos="439"/>
        <p:guide orient="horz" pos="2981"/>
        <p:guide orient="horz" pos="2792"/>
        <p:guide pos="2857"/>
        <p:guide pos="5598"/>
        <p:guide pos="5457"/>
        <p:guide pos="203"/>
        <p:guide pos="2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font" Target="fonts/font6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02A2-3FC9-4BCE-9AF8-01C7262843EF}" type="datetimeFigureOut">
              <a:rPr lang="zh-CN" altLang="en-US" smtClean="0"/>
              <a:t>2021/11/3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854D-6C34-4850-B346-63AEB12549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大家好，今天我们来做一次手机换机人群分析的分享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69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ppt </a:t>
            </a:r>
            <a:r>
              <a:rPr kumimoji="1" lang="zh-CN" altLang="en-US" dirty="0"/>
              <a:t>标题代表结论 </a:t>
            </a:r>
            <a:endParaRPr kumimoji="1" lang="en-US" altLang="zh-CN" dirty="0"/>
          </a:p>
          <a:p>
            <a:r>
              <a:rPr kumimoji="1" lang="zh-CN" altLang="en-US" dirty="0"/>
              <a:t>生命周期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115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Kmeas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聚类分析是由于最开始我们无法得到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 mapping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的准确数据，准备的用户圈定种子人群的备选方案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散点图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238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停机 新机 定义</a:t>
            </a:r>
            <a:endParaRPr kumimoji="1" lang="en-US" altLang="zh-CN" dirty="0"/>
          </a:p>
          <a:p>
            <a:r>
              <a:rPr kumimoji="1" lang="zh-CN" altLang="en-US" dirty="0"/>
              <a:t>停机用户样本</a:t>
            </a:r>
            <a:endParaRPr kumimoji="1" lang="en-US" altLang="zh-CN" dirty="0"/>
          </a:p>
          <a:p>
            <a:r>
              <a:rPr kumimoji="1" lang="zh-CN" altLang="en-US" dirty="0"/>
              <a:t>换机换到哪里</a:t>
            </a:r>
            <a:endParaRPr kumimoji="1" lang="en-US" altLang="zh-CN" dirty="0"/>
          </a:p>
          <a:p>
            <a:r>
              <a:rPr kumimoji="1" lang="zh-CN" altLang="en-US" dirty="0"/>
              <a:t>品牌迁移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354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ga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84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汇报的内容主要包括以下四点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52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基于商业化</a:t>
            </a:r>
            <a:r>
              <a:rPr kumimoji="1" lang="en-US" altLang="zh-CN" dirty="0"/>
              <a:t>DMP</a:t>
            </a:r>
            <a:r>
              <a:rPr kumimoji="1" lang="zh-CN" altLang="en-US" dirty="0"/>
              <a:t>定制化人群包的需求，进行手机换机人群的分析。</a:t>
            </a:r>
            <a:endParaRPr kumimoji="1" lang="en-US" altLang="zh-CN" dirty="0"/>
          </a:p>
          <a:p>
            <a:r>
              <a:rPr kumimoji="1" lang="zh-CN" altLang="en-US" dirty="0"/>
              <a:t>本次分享主要介绍的是基于使用的方案挖掘得到的换机需求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23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我们通过以下几点进行了研究分析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人群的分布特征分析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基于性别、年龄、手机品牌、消费水平等用户基本信息，进行传音手机用户手机换机分析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200" b="1" dirty="0">
                <a:sym typeface="+mn-ea"/>
              </a:rPr>
              <a:t>各类手机品牌销售情况</a:t>
            </a:r>
            <a:r>
              <a:rPr lang="zh-CN" altLang="en-US" sz="1200" b="1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sz="1200" b="1" dirty="0">
              <a:solidFill>
                <a:schemeClr val="tx1"/>
              </a:solidFill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分析传音系的</a:t>
            </a: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种品牌的手机在最近三年内的销售量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新老机用户人群聚类分析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Kmeas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聚类分析是由于最开始我们无法得到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 mapping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的准确数据，准备的用户圈定种子人群的备选方案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对停机用户和新机用户进行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k—means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聚类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，找出聚类中停机用户和新机用户相关性高的人群（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人群换机前后可以得到匹配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，得出行为特征相似度高的人群，定位同类人群，圈定种子人群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此步中我们分析同类人群 新老机用户的相同点及不同点，找出人群停机及换机特点。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1200" b="1" dirty="0" err="1"/>
              <a:t>IDmapping</a:t>
            </a:r>
            <a:r>
              <a:rPr lang="zh-CN" altLang="en-US" sz="1200" b="1" dirty="0"/>
              <a:t>匹配分析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200" dirty="0"/>
              <a:t>基于</a:t>
            </a:r>
            <a:r>
              <a:rPr lang="en-US" altLang="zh-CN" sz="1200" dirty="0" err="1"/>
              <a:t>idmapping</a:t>
            </a:r>
            <a:r>
              <a:rPr lang="zh-CN" altLang="en-US" sz="1200" dirty="0"/>
              <a:t>得到的换机</a:t>
            </a:r>
            <a:r>
              <a:rPr lang="en-US" altLang="zh-CN" sz="1200" dirty="0"/>
              <a:t>case study</a:t>
            </a:r>
            <a:r>
              <a:rPr lang="zh-CN" altLang="en-US" sz="1200" dirty="0"/>
              <a:t>，圈定种子人群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</a:pP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尼日利亚作为人口和传音手机用户最多的国家，同时也是广告率先尝试推广的国家，所以我们选取了尼日利亚的数据进行分析。</a:t>
            </a:r>
            <a:endParaRPr lang="en-US" altLang="zh-CN" sz="1200" dirty="0">
              <a:solidFill>
                <a:srgbClr val="2A578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2A578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增长趋势平稳，基本符合线性变化规律，每月用户个数增长约</a:t>
            </a:r>
            <a:r>
              <a:rPr lang="en-US" altLang="zh-CN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565</a:t>
            </a:r>
            <a:r>
              <a:rPr lang="zh-CN" altLang="en-US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万，月活用户增长约</a:t>
            </a:r>
            <a:r>
              <a:rPr lang="en-US" altLang="zh-CN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43.5</a:t>
            </a:r>
            <a:r>
              <a:rPr lang="zh-CN" altLang="en-US" sz="12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万，但增长率呈现放缓的趋势，</a:t>
            </a:r>
            <a:r>
              <a:rPr lang="zh-CN" altLang="en-US" sz="1200" b="1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相对于尼日利亚的人口总量，可以提出对应的用户加速增长策略。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研究对象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34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下面请王鑫民同学就研究结果进行分享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58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dirty="0"/>
              <a:t>尼日利亚人口年龄中位数</a:t>
            </a:r>
            <a:r>
              <a:rPr kumimoji="1" lang="en-US" altLang="zh-CN" sz="1200" dirty="0"/>
              <a:t>18</a:t>
            </a:r>
            <a:r>
              <a:rPr kumimoji="1" lang="zh-CN" altLang="en-US" sz="1200" dirty="0"/>
              <a:t>岁，未来手机用户增长潜力巨大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用户生命周期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1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408275" y="4825663"/>
            <a:ext cx="4327451" cy="34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HelvLight" pitchFamily="2" charset="0"/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" y="282085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400" y="3039802"/>
            <a:ext cx="6400800" cy="738664"/>
          </a:xfrm>
        </p:spPr>
        <p:txBody>
          <a:bodyPr/>
          <a:lstStyle/>
          <a:p>
            <a:pPr algn="r"/>
            <a:r>
              <a:rPr lang="zh-CN" altLang="en-US" sz="1800" dirty="0"/>
              <a:t>分享人：王鑫民</a:t>
            </a:r>
            <a:r>
              <a:rPr lang="en-US" altLang="zh-CN" sz="1800" dirty="0"/>
              <a:t> </a:t>
            </a:r>
            <a:r>
              <a:rPr lang="zh-CN" altLang="en-US" sz="1800" dirty="0"/>
              <a:t>孙嘉璐 李思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847663"/>
            <a:ext cx="7772400" cy="706755"/>
          </a:xfrm>
        </p:spPr>
        <p:txBody>
          <a:bodyPr/>
          <a:lstStyle/>
          <a:p>
            <a:r>
              <a:rPr lang="zh-CN" altLang="en-US" dirty="0"/>
              <a:t>手机换机人群分析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5" y="1312802"/>
            <a:ext cx="4144911" cy="265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55329" y="-1708980"/>
            <a:ext cx="3398444" cy="291041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研究结果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44500" y="88423"/>
            <a:ext cx="8255000" cy="479822"/>
          </a:xfrm>
        </p:spPr>
        <p:txBody>
          <a:bodyPr/>
          <a:lstStyle/>
          <a:p>
            <a:pPr algn="l"/>
            <a:r>
              <a:rPr lang="en-US" altLang="zh-CN" sz="2400" dirty="0"/>
              <a:t>3.1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人群的分布特征分析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4500" y="519547"/>
            <a:ext cx="3414395" cy="36830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月活跃用户</a:t>
            </a: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手机品牌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3714" y="4088162"/>
            <a:ext cx="3793566" cy="52197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传音系手机用户趋于年轻化，其中</a:t>
            </a:r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用户年龄分布在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级（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级：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18-24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级：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25-34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04" y="1372755"/>
            <a:ext cx="4072492" cy="25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1727835" y="1812925"/>
            <a:ext cx="5074285" cy="1946275"/>
            <a:chOff x="1735131" y="2190281"/>
            <a:chExt cx="5074166" cy="1910579"/>
          </a:xfrm>
        </p:grpSpPr>
        <p:sp>
          <p:nvSpPr>
            <p:cNvPr id="15" name="框架 14"/>
            <p:cNvSpPr/>
            <p:nvPr/>
          </p:nvSpPr>
          <p:spPr>
            <a:xfrm>
              <a:off x="2159732" y="2190281"/>
              <a:ext cx="504056" cy="540060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框架 19"/>
            <p:cNvSpPr/>
            <p:nvPr/>
          </p:nvSpPr>
          <p:spPr>
            <a:xfrm>
              <a:off x="2159732" y="2775055"/>
              <a:ext cx="504056" cy="540060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框架 20"/>
            <p:cNvSpPr/>
            <p:nvPr/>
          </p:nvSpPr>
          <p:spPr>
            <a:xfrm>
              <a:off x="1735131" y="3484783"/>
              <a:ext cx="504056" cy="616077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框架 23"/>
            <p:cNvSpPr/>
            <p:nvPr/>
          </p:nvSpPr>
          <p:spPr>
            <a:xfrm>
              <a:off x="6304643" y="2234995"/>
              <a:ext cx="504056" cy="540060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框架 24"/>
            <p:cNvSpPr/>
            <p:nvPr/>
          </p:nvSpPr>
          <p:spPr>
            <a:xfrm>
              <a:off x="6305241" y="2852501"/>
              <a:ext cx="504056" cy="540060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框架 25"/>
            <p:cNvSpPr/>
            <p:nvPr/>
          </p:nvSpPr>
          <p:spPr>
            <a:xfrm>
              <a:off x="5908599" y="3463760"/>
              <a:ext cx="504056" cy="540060"/>
            </a:xfrm>
            <a:prstGeom prst="fram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04460" y="297815"/>
            <a:ext cx="2207895" cy="10147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收入水平一般分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段</a:t>
            </a: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没收入到最低工资，</a:t>
            </a: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最低工资到最低工种 </a:t>
            </a: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刚毕业有素质人群 </a:t>
            </a:r>
          </a:p>
          <a:p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566" y="4020131"/>
            <a:ext cx="4518660" cy="95313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手机价格较低，其用户的消费水平均处于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techo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级消费水平上分布</a:t>
            </a:r>
          </a:p>
          <a:p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手机价格较高，因此没有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级消费水平的用户 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10400" y="482600"/>
            <a:ext cx="2540000" cy="64516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熟练工种中年人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有素质熟练工种 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高级人群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92320"/>
            <a:ext cx="8276400" cy="461665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 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31800" y="694741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>
                <a:sym typeface="+mn-ea"/>
              </a:rPr>
              <a:t>3.2</a:t>
            </a:r>
            <a:r>
              <a:rPr lang="zh-CN" altLang="en-US" sz="2000" dirty="0">
                <a:sym typeface="+mn-ea"/>
              </a:rPr>
              <a:t> 各类手机品牌销售情况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82433" y="1105139"/>
            <a:ext cx="2540000" cy="27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销量大于20万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5735" y="1868170"/>
            <a:ext cx="3234055" cy="165354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endParaRPr lang="en-GB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年销量最高的机型为新推出的</a:t>
            </a:r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infinix_x657,infinix_x657c</a:t>
            </a:r>
          </a:p>
          <a:p>
            <a:pPr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三年内销量最高机型为</a:t>
            </a:r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infinix_x650b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085" y="1219835"/>
            <a:ext cx="5680075" cy="34683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92320"/>
            <a:ext cx="8276400" cy="461665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 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37104" y="690729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>
                <a:sym typeface="+mn-ea"/>
              </a:rPr>
              <a:t>3.2</a:t>
            </a:r>
            <a:r>
              <a:rPr lang="zh-CN" altLang="en-US" sz="2000" dirty="0">
                <a:sym typeface="+mn-ea"/>
              </a:rPr>
              <a:t> 各类手机品牌销售情况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53973" y="1022086"/>
            <a:ext cx="2540000" cy="27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销量大于20万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0" y="1297940"/>
            <a:ext cx="5454015" cy="32435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5516" y="2221582"/>
            <a:ext cx="3362325" cy="116955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tecno_kc8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2020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-2021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年均为销量最高的机型</a:t>
            </a:r>
          </a:p>
          <a:p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年新机型中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tecno_kd7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tecno_ke6</a:t>
            </a: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销售情况较好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92320"/>
            <a:ext cx="8276400" cy="461665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 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31800" y="694741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>
                <a:sym typeface="+mn-ea"/>
              </a:rPr>
              <a:t>3.2</a:t>
            </a:r>
            <a:r>
              <a:rPr lang="zh-CN" altLang="en-US" sz="2000" dirty="0">
                <a:sym typeface="+mn-ea"/>
              </a:rPr>
              <a:t> 各类手机品牌销售情况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00139" y="945668"/>
            <a:ext cx="2540000" cy="2755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销量大于20万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195" y="2103698"/>
            <a:ext cx="3348372" cy="144039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fontAlgn="auto">
              <a:lnSpc>
                <a:spcPct val="120000"/>
              </a:lnSpc>
            </a:pP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20000"/>
              </a:lnSpc>
            </a:pPr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itel_w6004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GB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品牌中销量最高的机型且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年购买趋势旺盛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77" y="1220918"/>
            <a:ext cx="5379420" cy="3475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32015"/>
            <a:ext cx="8276400" cy="521970"/>
          </a:xfrm>
        </p:spPr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zh-CN" altLang="en-US" sz="2400" dirty="0"/>
              <a:t>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21970" y="666166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/>
              <a:t>3.3</a:t>
            </a:r>
            <a:r>
              <a:rPr lang="zh-CN" altLang="en-US" sz="2000" dirty="0"/>
              <a:t> 新老机用户人群聚类分析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-30"/>
          <a:stretch>
            <a:fillRect/>
          </a:stretch>
        </p:blipFill>
        <p:spPr>
          <a:xfrm>
            <a:off x="329305" y="1146396"/>
            <a:ext cx="6266555" cy="36451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530340" y="1512570"/>
            <a:ext cx="2326640" cy="246126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algn="just" fontAlgn="auto"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基于新老机用户行为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kmeans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聚类，新机用户分为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类，老机用户分为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fontAlgn="auto"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部分新老机用户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centers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相关性极高，说明行为特征相似度高，属于同类人群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32015"/>
            <a:ext cx="8276400" cy="521970"/>
          </a:xfrm>
        </p:spPr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zh-CN" altLang="en-US" sz="2400" dirty="0"/>
              <a:t>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28955" y="650926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/>
              <a:t>3.3</a:t>
            </a:r>
            <a:r>
              <a:rPr lang="zh-CN" altLang="en-US" sz="2000" dirty="0"/>
              <a:t> 新老机用户人群聚类分析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084168" y="1904272"/>
            <a:ext cx="2699787" cy="175323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相同行为特征的新老机用户：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停机用户主要为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新机用户包括三种品牌的手机，说明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机型仍然能覆盖人群的使用需求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1316355"/>
            <a:ext cx="5384165" cy="31349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1540" y="232015"/>
            <a:ext cx="8276400" cy="521970"/>
          </a:xfrm>
        </p:spPr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zh-CN" altLang="en-US" sz="2400" dirty="0"/>
              <a:t>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528955" y="650926"/>
            <a:ext cx="8255000" cy="479822"/>
          </a:xfrm>
        </p:spPr>
        <p:txBody>
          <a:bodyPr/>
          <a:lstStyle/>
          <a:p>
            <a:pPr algn="l"/>
            <a:r>
              <a:rPr lang="en-US" altLang="zh-CN" sz="2000" dirty="0"/>
              <a:t>3.3</a:t>
            </a:r>
            <a:r>
              <a:rPr lang="zh-CN" altLang="en-US" sz="2000" dirty="0"/>
              <a:t> 新老机用户人群聚类分析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92" y="1361385"/>
            <a:ext cx="4772484" cy="2292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" y="1331595"/>
            <a:ext cx="3996690" cy="2413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4818" y="3935679"/>
            <a:ext cx="2697480" cy="64516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停机用户中男性占比较高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新机用户男女比例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3:1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17541" y="3870110"/>
            <a:ext cx="4526280" cy="64516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停机人群中</a:t>
            </a:r>
            <a:r>
              <a:rPr kumimoji="1"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middle</a:t>
            </a:r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占比较高</a:t>
            </a:r>
            <a:endParaRPr kumimoji="1"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新机用户用户消费水平拓展部分低收入人群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5766381"/>
              </p:ext>
            </p:extLst>
          </p:nvPr>
        </p:nvGraphicFramePr>
        <p:xfrm>
          <a:off x="1403649" y="1607162"/>
          <a:ext cx="3044368" cy="22447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5435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sim卡数量</a:t>
                      </a:r>
                      <a:endParaRPr lang="en-US" sz="1100" b="1" dirty="0" err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en-GB" sz="11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G</a:t>
                      </a: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</a:t>
                      </a:r>
                      <a:r>
                        <a:rPr lang="en-US"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id</a:t>
                      </a: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数量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100" b="1" dirty="0" err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zh-CN" altLang="en-US" sz="11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1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  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73,878,269 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71.9807%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无法获取</a:t>
                      </a:r>
                      <a:r>
                        <a:rPr lang="en-US" altLang="zh-CN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sim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卡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18,648,482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18.1695%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10,105,208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9.8457%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无</a:t>
                      </a:r>
                      <a:r>
                        <a:rPr lang="en-US" altLang="zh-CN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sim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卡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4,260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0.0042%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0.0000%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r>
                        <a:rPr sz="9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102,636,220 </a:t>
                      </a: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buNone/>
                      </a:pPr>
                      <a:endParaRPr lang="en-US" sz="9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1859755" y="1166752"/>
            <a:ext cx="2292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卡数量对应设备数分布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535271" y="3940787"/>
            <a:ext cx="29425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除去无法获取sim卡和无sim卡的设备</a:t>
            </a:r>
            <a:r>
              <a:rPr lang="en-US" altLang="zh-CN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99%</a:t>
            </a:r>
            <a:r>
              <a:rPr lang="zh-CN" altLang="en-US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以上设备只有一个sim卡</a:t>
            </a:r>
          </a:p>
        </p:txBody>
      </p:sp>
      <p:graphicFrame>
        <p:nvGraphicFramePr>
          <p:cNvPr id="15" name="Table 14"/>
          <p:cNvGraphicFramePr/>
          <p:nvPr>
            <p:custDataLst>
              <p:tags r:id="rId2"/>
            </p:custDataLst>
          </p:nvPr>
        </p:nvGraphicFramePr>
        <p:xfrm>
          <a:off x="4972146" y="1641173"/>
          <a:ext cx="2322638" cy="201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4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1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价格变化趋势</a:t>
                      </a:r>
                      <a:endParaRPr 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手机号数</a:t>
                      </a:r>
                      <a:endParaRPr lang="en-US" sz="1100" b="1" dirty="0" err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100" b="1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1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不变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10,646 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29.2682%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新机价格未知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10,522 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28.9273%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旧机价格未知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9,822 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27.0028%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新机价格上涨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3,286 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9.0339%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新机价格下降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2,098 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5.7679%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36,374 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 Box 16"/>
          <p:cNvSpPr txBox="1"/>
          <p:nvPr/>
        </p:nvSpPr>
        <p:spPr>
          <a:xfrm>
            <a:off x="4898403" y="1141016"/>
            <a:ext cx="27508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价格变化对应手机号数分布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4967682" y="3940787"/>
            <a:ext cx="277749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约</a:t>
            </a:r>
            <a:r>
              <a:rPr lang="en-US" altLang="zh-CN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15%</a:t>
            </a:r>
            <a:r>
              <a:rPr lang="zh-CN" altLang="en-US" sz="1300" b="1" dirty="0">
                <a:solidFill>
                  <a:srgbClr val="FC7C4A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用户可以捕获价格变化趋势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527884" y="325755"/>
            <a:ext cx="5135421" cy="611505"/>
          </a:xfrm>
          <a:prstGeom prst="roundRect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lnSpc>
                <a:spcPct val="120000"/>
              </a:lnSpc>
            </a:pP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取数逻辑：一个手机号对应两个</a:t>
            </a:r>
            <a:r>
              <a:rPr lang="en-US" altLang="zh-CN" sz="135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gaid</a:t>
            </a: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，一个</a:t>
            </a:r>
            <a:r>
              <a:rPr lang="en-US" altLang="zh-CN" sz="135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gaid</a:t>
            </a: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对应一个手机号</a:t>
            </a:r>
          </a:p>
          <a:p>
            <a:pPr algn="ctr" fontAlgn="auto">
              <a:lnSpc>
                <a:spcPct val="120000"/>
              </a:lnSpc>
            </a:pP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手机号关联的两个</a:t>
            </a:r>
            <a:r>
              <a:rPr lang="en-US" altLang="zh-CN" sz="135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gaid</a:t>
            </a: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日期间隔</a:t>
            </a:r>
            <a:r>
              <a:rPr lang="en-US" altLang="zh-CN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sz="13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天以上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22955" y="223760"/>
            <a:ext cx="8276400" cy="460375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 研究结果</a:t>
            </a:r>
          </a:p>
        </p:txBody>
      </p:sp>
      <p:sp>
        <p:nvSpPr>
          <p:cNvPr id="2" name="文本占位符 5"/>
          <p:cNvSpPr>
            <a:spLocks noGrp="1"/>
          </p:cNvSpPr>
          <p:nvPr/>
        </p:nvSpPr>
        <p:spPr>
          <a:xfrm>
            <a:off x="408305" y="457251"/>
            <a:ext cx="8255000" cy="479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Tx/>
              <a:buNone/>
              <a:defRPr sz="1600" b="1" kern="120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dirty="0"/>
              <a:t>3.4 ID mapping</a:t>
            </a:r>
            <a:r>
              <a:rPr lang="zh-CN" altLang="en-US" sz="1800" dirty="0"/>
              <a:t>匹配分析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352425" y="648335"/>
            <a:ext cx="1727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品牌转移矩阵</a:t>
            </a:r>
          </a:p>
        </p:txBody>
      </p:sp>
      <p:graphicFrame>
        <p:nvGraphicFramePr>
          <p:cNvPr id="11" name="Table 10"/>
          <p:cNvGraphicFramePr/>
          <p:nvPr>
            <p:custDataLst>
              <p:tags r:id="rId1"/>
            </p:custDataLst>
          </p:nvPr>
        </p:nvGraphicFramePr>
        <p:xfrm>
          <a:off x="352425" y="1556385"/>
          <a:ext cx="4354015" cy="24819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1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7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endParaRPr lang="zh-CN" altLang="en-US" sz="11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infinix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tecno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itel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未知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others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None/>
                      </a:pPr>
                      <a:endParaRPr lang="zh-CN" altLang="en-US" sz="12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infinix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14,599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3,622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53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127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5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406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endParaRPr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79.3165%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19.6784%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0.2879%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0.6900%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0.0272%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tecno   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3,063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14,578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921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endParaRPr sz="12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17.0917%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81.3459%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0.5301%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1.0044%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0.0279%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2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others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ct val="90000"/>
                        </a:lnSpc>
                        <a:buNone/>
                      </a:pPr>
                      <a:r>
                        <a:rPr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184</a:t>
                      </a:r>
                      <a:endParaRPr 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Calibri" panose="020F050202020403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 Box 13"/>
          <p:cNvSpPr txBox="1"/>
          <p:nvPr/>
        </p:nvSpPr>
        <p:spPr>
          <a:xfrm>
            <a:off x="3337560" y="4218940"/>
            <a:ext cx="29895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>
                <a:solidFill>
                  <a:srgbClr val="FC7C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换机用户中，</a:t>
            </a:r>
            <a:r>
              <a:rPr lang="en-US" altLang="zh-CN" sz="1350" b="1">
                <a:solidFill>
                  <a:srgbClr val="FC7C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80%</a:t>
            </a:r>
            <a:r>
              <a:rPr lang="zh-CN" altLang="en-US" sz="1350" b="1">
                <a:solidFill>
                  <a:srgbClr val="FC7C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以上不换品牌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"/>
          <a:stretch>
            <a:fillRect/>
          </a:stretch>
        </p:blipFill>
        <p:spPr bwMode="auto">
          <a:xfrm>
            <a:off x="4806950" y="1556385"/>
            <a:ext cx="4277995" cy="25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259965" y="1193800"/>
            <a:ext cx="538480" cy="306705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lang="zh-CN" altLang="en-US" sz="14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705" y="2533650"/>
            <a:ext cx="360680" cy="52197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r>
              <a:rPr lang="zh-CN" altLang="en-US" sz="14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</a:t>
            </a:r>
          </a:p>
          <a:p>
            <a:r>
              <a:rPr lang="zh-CN" altLang="en-US" sz="14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747963" y="220504"/>
            <a:ext cx="3290888" cy="4314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>
                <a:solidFill>
                  <a:schemeClr val="tx1"/>
                </a:solidFill>
              </a:rPr>
              <a:t>基于</a:t>
            </a:r>
            <a:r>
              <a:rPr lang="en-US" altLang="zh-CN" sz="1350" dirty="0" err="1">
                <a:solidFill>
                  <a:schemeClr val="tx1"/>
                </a:solidFill>
              </a:rPr>
              <a:t>idmapping</a:t>
            </a:r>
            <a:r>
              <a:rPr lang="zh-CN" altLang="en-US" sz="1350" dirty="0">
                <a:solidFill>
                  <a:schemeClr val="tx1"/>
                </a:solidFill>
              </a:rPr>
              <a:t>得到的换机</a:t>
            </a:r>
            <a:r>
              <a:rPr lang="en-US" altLang="zh-CN" sz="1350" dirty="0">
                <a:solidFill>
                  <a:schemeClr val="tx1"/>
                </a:solidFill>
              </a:rPr>
              <a:t>case study</a:t>
            </a:r>
          </a:p>
        </p:txBody>
      </p:sp>
      <p:pic>
        <p:nvPicPr>
          <p:cNvPr id="20" name="Picture 19" descr="截屏2021-11-02 上午11.33.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53916"/>
            <a:ext cx="7984808" cy="4043363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555776" y="1765481"/>
            <a:ext cx="1520448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tx1"/>
                </a:solidFill>
              </a:rPr>
              <a:t>最后活跃日期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265797" y="1736387"/>
            <a:ext cx="1278312" cy="3000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tx1"/>
                </a:solidFill>
              </a:rPr>
              <a:t>设备激活日期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426166" y="3740944"/>
            <a:ext cx="1168241" cy="7143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tx1"/>
                </a:solidFill>
              </a:rPr>
              <a:t>ga</a:t>
            </a:r>
            <a:r>
              <a:rPr lang="en-US" altLang="zh-CN" sz="1350" dirty="0">
                <a:solidFill>
                  <a:schemeClr val="tx1"/>
                </a:solidFill>
              </a:rPr>
              <a:t>id</a:t>
            </a:r>
            <a:r>
              <a:rPr lang="zh-CN" altLang="en-US" sz="1350" dirty="0">
                <a:solidFill>
                  <a:schemeClr val="tx1"/>
                </a:solidFill>
              </a:rPr>
              <a:t>、手机号首次关联日期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09148" y="2656046"/>
            <a:ext cx="2707005" cy="2139791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>
            <a:off x="3695700" y="2351723"/>
            <a:ext cx="566738" cy="202883"/>
          </a:xfrm>
          <a:prstGeom prst="bentConnector3">
            <a:avLst>
              <a:gd name="adj1" fmla="val 50084"/>
            </a:avLst>
          </a:prstGeom>
          <a:ln w="508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 descr="test test" title="test"/>
          <p:cNvCxnSpPr/>
          <p:nvPr/>
        </p:nvCxnSpPr>
        <p:spPr>
          <a:xfrm>
            <a:off x="4821079" y="2334578"/>
            <a:ext cx="2706529" cy="2013109"/>
          </a:xfrm>
          <a:prstGeom prst="curvedConnector3">
            <a:avLst>
              <a:gd name="adj1" fmla="val 50009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 rot="2220000">
            <a:off x="4889697" y="3723947"/>
            <a:ext cx="1566253" cy="7155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tx1"/>
                </a:solidFill>
              </a:rPr>
              <a:t>设备激活日期和 </a:t>
            </a:r>
            <a:r>
              <a:rPr lang="en-US" altLang="zh-CN" sz="1350" dirty="0" err="1">
                <a:solidFill>
                  <a:schemeClr val="tx1"/>
                </a:solidFill>
              </a:rPr>
              <a:t>gaid</a:t>
            </a:r>
            <a:r>
              <a:rPr lang="zh-CN" altLang="en-US" sz="1350" dirty="0">
                <a:solidFill>
                  <a:schemeClr val="tx1"/>
                </a:solidFill>
              </a:rPr>
              <a:t>、</a:t>
            </a:r>
            <a:r>
              <a:rPr lang="en-US" altLang="zh-CN" sz="1350" dirty="0">
                <a:solidFill>
                  <a:schemeClr val="tx1"/>
                </a:solidFill>
              </a:rPr>
              <a:t>phone</a:t>
            </a:r>
            <a:r>
              <a:rPr lang="zh-CN" altLang="en-US" sz="1350" dirty="0">
                <a:solidFill>
                  <a:schemeClr val="tx1"/>
                </a:solidFill>
              </a:rPr>
              <a:t>首次关联日期一致</a:t>
            </a:r>
          </a:p>
        </p:txBody>
      </p:sp>
      <p:sp>
        <p:nvSpPr>
          <p:cNvPr id="21" name="Text Box 20"/>
          <p:cNvSpPr txBox="1"/>
          <p:nvPr/>
        </p:nvSpPr>
        <p:spPr>
          <a:xfrm rot="2220000">
            <a:off x="5749809" y="3022866"/>
            <a:ext cx="1443839" cy="71558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tx1"/>
                </a:solidFill>
                <a:sym typeface="+mn-ea"/>
              </a:rPr>
              <a:t>gaid</a:t>
            </a:r>
            <a:r>
              <a:rPr lang="zh-CN" altLang="en-US" sz="1350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sz="1350" dirty="0">
                <a:solidFill>
                  <a:schemeClr val="tx1"/>
                </a:solidFill>
                <a:sym typeface="+mn-ea"/>
              </a:rPr>
              <a:t>phone</a:t>
            </a:r>
            <a:r>
              <a:rPr lang="zh-CN" altLang="en-US" sz="1350" dirty="0">
                <a:solidFill>
                  <a:schemeClr val="tx1"/>
                </a:solidFill>
                <a:sym typeface="+mn-ea"/>
              </a:rPr>
              <a:t>首次关联日期晚于设备</a:t>
            </a:r>
            <a:r>
              <a:rPr lang="zh-CN" altLang="en-US" sz="1350" dirty="0">
                <a:solidFill>
                  <a:schemeClr val="tx1"/>
                </a:solidFill>
              </a:rPr>
              <a:t>激活日期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1666399" y="2554605"/>
            <a:ext cx="2224088" cy="5067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tx1"/>
                </a:solidFill>
                <a:sym typeface="+mn-ea"/>
              </a:rPr>
              <a:t>新设备激活日期跟旧设备最后活跃日期</a:t>
            </a:r>
            <a:r>
              <a:rPr lang="zh-CN" altLang="en-US" sz="1350" dirty="0">
                <a:solidFill>
                  <a:schemeClr val="tx1"/>
                </a:solidFill>
              </a:rPr>
              <a:t>恰好衔接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-311391" y="-173417"/>
            <a:ext cx="1057118" cy="1407490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225964" y="96209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614426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C913308-F349-4B6D-A68A-DD1791B4A57B}" type="slidenum">
              <a:rPr lang="en-US" altLang="zh-CN">
                <a:solidFill>
                  <a:srgbClr val="FFFFFF"/>
                </a:solidFill>
                <a:latin typeface="+mn-lt"/>
                <a:cs typeface="+mn-cs"/>
              </a:rPr>
              <a:t>1</a:t>
            </a:fld>
            <a:endParaRPr lang="en-US" altLang="zh-CN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6607077" y="4525250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52583" y="4290831"/>
            <a:ext cx="1696473" cy="85266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3DDAAB-B16B-1D47-91DE-2F18CCA89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956437"/>
            <a:ext cx="8178799" cy="323062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ircular Arrow 3"/>
          <p:cNvSpPr/>
          <p:nvPr/>
        </p:nvSpPr>
        <p:spPr>
          <a:xfrm>
            <a:off x="616744" y="2236471"/>
            <a:ext cx="2334578" cy="2067401"/>
          </a:xfrm>
          <a:prstGeom prst="circular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16744" y="3412331"/>
            <a:ext cx="786904" cy="3000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旧手机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380298" y="3412331"/>
            <a:ext cx="786904" cy="3000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新手机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87767" y="2022157"/>
            <a:ext cx="16129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换机时机预测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34779" y="1250156"/>
            <a:ext cx="3366611" cy="3053715"/>
          </a:xfrm>
          <a:prstGeom prst="round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9CBB55A-5857-6840-9790-265C0E9CC8CA}"/>
              </a:ext>
            </a:extLst>
          </p:cNvPr>
          <p:cNvGrpSpPr/>
          <p:nvPr/>
        </p:nvGrpSpPr>
        <p:grpSpPr>
          <a:xfrm>
            <a:off x="4068181" y="1216385"/>
            <a:ext cx="4644146" cy="3429558"/>
            <a:chOff x="3744278" y="1044892"/>
            <a:chExt cx="5116354" cy="3984308"/>
          </a:xfrm>
        </p:grpSpPr>
        <p:sp>
          <p:nvSpPr>
            <p:cNvPr id="12" name="Oval 11"/>
            <p:cNvSpPr/>
            <p:nvPr/>
          </p:nvSpPr>
          <p:spPr>
            <a:xfrm>
              <a:off x="5957888" y="2505551"/>
              <a:ext cx="1191101" cy="10220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>
                  <a:solidFill>
                    <a:schemeClr val="tx1"/>
                  </a:solidFill>
                </a:rPr>
                <a:t>换机</a:t>
              </a:r>
              <a:endParaRPr lang="en-US" altLang="zh-CN" sz="135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350" dirty="0">
                  <a:solidFill>
                    <a:schemeClr val="tx1"/>
                  </a:solidFill>
                </a:rPr>
                <a:t>机型</a:t>
              </a:r>
            </a:p>
            <a:p>
              <a:pPr algn="ctr"/>
              <a:r>
                <a:rPr lang="zh-CN" altLang="en-US" sz="1350" dirty="0">
                  <a:solidFill>
                    <a:schemeClr val="tx1"/>
                  </a:solidFill>
                </a:rPr>
                <a:t>预测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6357221" y="3769281"/>
              <a:ext cx="561025" cy="288608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ight Arrow 14"/>
            <p:cNvSpPr/>
            <p:nvPr/>
          </p:nvSpPr>
          <p:spPr>
            <a:xfrm rot="12919658">
              <a:off x="5262563" y="2381250"/>
              <a:ext cx="711041" cy="30575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ight Arrow 15"/>
            <p:cNvSpPr/>
            <p:nvPr/>
          </p:nvSpPr>
          <p:spPr>
            <a:xfrm rot="19200000">
              <a:off x="7192825" y="2377988"/>
              <a:ext cx="633017" cy="359623"/>
            </a:xfrm>
            <a:prstGeom prst="rightArrow">
              <a:avLst>
                <a:gd name="adj1" fmla="val 47144"/>
                <a:gd name="adj2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 Box 16"/>
            <p:cNvSpPr txBox="1"/>
            <p:nvPr/>
          </p:nvSpPr>
          <p:spPr>
            <a:xfrm rot="2880000">
              <a:off x="7731700" y="2090896"/>
              <a:ext cx="900480" cy="3305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model*</a:t>
              </a:r>
            </a:p>
          </p:txBody>
        </p:sp>
        <p:sp>
          <p:nvSpPr>
            <p:cNvPr id="18" name="Text Box 17"/>
            <p:cNvSpPr txBox="1"/>
            <p:nvPr/>
          </p:nvSpPr>
          <p:spPr>
            <a:xfrm rot="18532489">
              <a:off x="4690922" y="1945470"/>
              <a:ext cx="867366" cy="3305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50800" dir="5400000" algn="ctr" rotWithShape="0">
                <a:schemeClr val="bg2"/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accent4">
                      <a:lumMod val="75000"/>
                    </a:schemeClr>
                  </a:solidFill>
                </a:rPr>
                <a:t>model*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744278" y="1044892"/>
              <a:ext cx="5116354" cy="3984308"/>
            </a:xfrm>
            <a:prstGeom prst="roundRect">
              <a:avLst/>
            </a:prstGeom>
            <a:noFill/>
            <a:ln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215936" y="4299112"/>
              <a:ext cx="912023" cy="3486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model*</a:t>
              </a:r>
            </a:p>
          </p:txBody>
        </p:sp>
        <p:pic>
          <p:nvPicPr>
            <p:cNvPr id="24" name="Picture 23" descr="infini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820000">
              <a:off x="7219474" y="1510189"/>
              <a:ext cx="810578" cy="230029"/>
            </a:xfrm>
            <a:prstGeom prst="rect">
              <a:avLst/>
            </a:prstGeom>
          </p:spPr>
        </p:pic>
        <p:pic>
          <p:nvPicPr>
            <p:cNvPr id="25" name="Picture 24" descr="tecn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35337">
              <a:off x="4012846" y="2967755"/>
              <a:ext cx="899636" cy="168593"/>
            </a:xfrm>
            <a:prstGeom prst="rect">
              <a:avLst/>
            </a:prstGeom>
          </p:spPr>
        </p:pic>
        <p:pic>
          <p:nvPicPr>
            <p:cNvPr id="26" name="Picture 25" descr="itel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792" y="4304807"/>
              <a:ext cx="706710" cy="429073"/>
            </a:xfrm>
            <a:prstGeom prst="rect">
              <a:avLst/>
            </a:prstGeom>
          </p:spPr>
        </p:pic>
      </p:grpSp>
      <p:sp>
        <p:nvSpPr>
          <p:cNvPr id="23" name="标题 4">
            <a:extLst>
              <a:ext uri="{FF2B5EF4-FFF2-40B4-BE49-F238E27FC236}">
                <a16:creationId xmlns:a16="http://schemas.microsoft.com/office/drawing/2014/main" id="{6A67B89A-9466-1745-AE59-D27CD636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40" y="232015"/>
            <a:ext cx="8276400" cy="521970"/>
          </a:xfrm>
        </p:spPr>
        <p:txBody>
          <a:bodyPr/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 </a:t>
            </a:r>
            <a:r>
              <a:rPr lang="zh-CN" altLang="en-US" sz="2400" dirty="0"/>
              <a:t>下一步计划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338554"/>
          </a:xfrm>
        </p:spPr>
        <p:txBody>
          <a:bodyPr/>
          <a:lstStyle/>
          <a:p>
            <a:r>
              <a:rPr lang="en-US" altLang="zh-CN" sz="1600" dirty="0"/>
              <a:t>www.transsion.com</a:t>
            </a:r>
            <a:endParaRPr lang="zh-CN" altLang="en-US" sz="1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82600" y="50800"/>
            <a:ext cx="8178799" cy="85180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1</a:t>
            </a:r>
            <a:r>
              <a:rPr lang="en-US" altLang="zh-CN" sz="2000" dirty="0"/>
              <a:t> </a:t>
            </a:r>
            <a:r>
              <a:rPr lang="zh-CN" altLang="en-US" sz="2400" dirty="0"/>
              <a:t>背景及目标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82600" y="1146735"/>
            <a:ext cx="8178799" cy="3295487"/>
          </a:xfrm>
        </p:spPr>
        <p:txBody>
          <a:bodyPr>
            <a:normAutofit/>
          </a:bodyPr>
          <a:lstStyle/>
          <a:p>
            <a:pPr indent="0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/>
              <a:t>背景</a:t>
            </a:r>
            <a:r>
              <a:rPr lang="zh-CN" altLang="en-US" sz="1600" b="1" dirty="0"/>
              <a:t>：“定制化人群包”</a:t>
            </a:r>
            <a:r>
              <a:rPr lang="zh-CN" altLang="en-US" sz="1600" dirty="0"/>
              <a:t>是根据广告客户的营销目标，精准圈选的目标受众，针对广告主的一次或多次投放的可重复使用的人群包。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600" dirty="0"/>
          </a:p>
          <a:p>
            <a:pPr indent="0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/>
              <a:t>需求：圈定潜在手机购买用户、手机换机人群；识别哪些使用竞品手机的用户会换传音的手机；会换传音的哪款手机；传音手机用户升级传音系的手机。</a:t>
            </a:r>
            <a:endParaRPr lang="en-US" altLang="zh-CN" sz="1600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600" dirty="0"/>
          </a:p>
          <a:p>
            <a:pPr indent="0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/>
              <a:t>目标：挖掘高潜手机购买用户，实现下单转化的业务目标</a:t>
            </a:r>
            <a:endParaRPr lang="en-US" altLang="zh-CN" sz="1600" dirty="0"/>
          </a:p>
          <a:p>
            <a:pPr indent="0" fontAlgn="auto">
              <a:lnSpc>
                <a:spcPct val="120000"/>
              </a:lnSpc>
              <a:spcBef>
                <a:spcPts val="0"/>
              </a:spcBef>
            </a:pPr>
            <a:endParaRPr lang="en-US" altLang="zh-CN" sz="1600" dirty="0"/>
          </a:p>
          <a:p>
            <a:pPr indent="0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/>
              <a:t>广告类型：品牌推广，效果下单 </a:t>
            </a:r>
          </a:p>
          <a:p>
            <a:pPr indent="0" fontAlgn="auto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/>
              <a:t>广告主：</a:t>
            </a:r>
            <a:r>
              <a:rPr lang="en-GB" altLang="zh-CN" sz="1600" dirty="0" err="1"/>
              <a:t>Tecno</a:t>
            </a:r>
            <a:r>
              <a:rPr lang="zh-CN" altLang="en-GB" sz="1600" dirty="0"/>
              <a:t>，</a:t>
            </a:r>
            <a:r>
              <a:rPr lang="en-GB" altLang="zh-CN" sz="1600" dirty="0" err="1"/>
              <a:t>Infinix</a:t>
            </a:r>
            <a:r>
              <a:rPr lang="zh-CN" altLang="en-GB" sz="1600" dirty="0"/>
              <a:t>，</a:t>
            </a:r>
            <a:r>
              <a:rPr lang="en-GB" altLang="zh-CN" sz="1600" dirty="0"/>
              <a:t>Itel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zh-CN" altLang="en-US" sz="1500" dirty="0"/>
          </a:p>
          <a:p>
            <a:endParaRPr lang="zh-CN" altLang="en-US" sz="1500" dirty="0"/>
          </a:p>
          <a:p>
            <a:endParaRPr lang="zh-CN" altLang="en-US" sz="1500" dirty="0"/>
          </a:p>
        </p:txBody>
      </p:sp>
      <p:sp>
        <p:nvSpPr>
          <p:cNvPr id="2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7716801" y="1007270"/>
            <a:ext cx="1899624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603999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81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3807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04850" y="99060"/>
            <a:ext cx="7157720" cy="6203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研究内容及方法</a:t>
            </a:r>
          </a:p>
        </p:txBody>
      </p:sp>
      <p:sp>
        <p:nvSpPr>
          <p:cNvPr id="15" name="Freeform: Shap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C913308-F349-4B6D-A68A-DD1791B4A57B}" type="slidenum">
              <a:rPr lang="zh-CN" altLang="en-US" sz="800"/>
              <a:t>3</a:t>
            </a:fld>
            <a:endParaRPr lang="zh-CN" altLang="en-US" sz="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6682" r="4492" b="7833"/>
          <a:stretch>
            <a:fillRect/>
          </a:stretch>
        </p:blipFill>
        <p:spPr>
          <a:xfrm>
            <a:off x="428817" y="519522"/>
            <a:ext cx="8091373" cy="43799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259080"/>
            <a:ext cx="3122295" cy="74612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/>
              <a:t>2</a:t>
            </a:r>
            <a:r>
              <a:rPr kumimoji="1" lang="zh-CN" altLang="en-US" sz="4100" dirty="0"/>
              <a:t> </a:t>
            </a:r>
            <a:r>
              <a:rPr kumimoji="1" lang="zh-CN" altLang="en-US" sz="2400" dirty="0"/>
              <a:t>研究内容及方法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325" y="1169670"/>
            <a:ext cx="3176270" cy="289433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endParaRPr lang="zh-CN" altLang="en-US" sz="1600" b="1" dirty="0"/>
          </a:p>
          <a:p>
            <a:pPr marL="0" indent="0">
              <a:lnSpc>
                <a:spcPct val="90000"/>
              </a:lnSpc>
              <a:buNone/>
            </a:pPr>
            <a:endParaRPr lang="zh-CN" altLang="en-US" sz="1200" b="1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/>
              <a:t>国家：</a:t>
            </a:r>
            <a:r>
              <a:rPr lang="zh-CN" altLang="en-US" sz="1200" dirty="0"/>
              <a:t>尼日利亚</a:t>
            </a:r>
            <a:endParaRPr lang="en-US" altLang="zh-CN" sz="1200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/>
              <a:t>所用数据表格及标签：</a:t>
            </a:r>
            <a:endParaRPr lang="en-US" altLang="zh-CN" sz="1200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GB" altLang="zh-CN" sz="1200" dirty="0" err="1"/>
              <a:t>tranadm.adm_audc_user_label</a:t>
            </a:r>
            <a:r>
              <a:rPr lang="zh-CN" altLang="en-US" sz="1200" dirty="0"/>
              <a:t>，                         </a:t>
            </a:r>
            <a:r>
              <a:rPr lang="en-GB" altLang="zh-CN" sz="1200" dirty="0"/>
              <a:t>tmc_tranads.tmp_user_id_mapping_explode_v3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1200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/>
              <a:t>活跃用户判断相关标签</a:t>
            </a:r>
            <a:r>
              <a:rPr lang="zh-CN" altLang="en-US" sz="1200" dirty="0"/>
              <a:t>：</a:t>
            </a:r>
            <a:r>
              <a:rPr lang="en-GB" altLang="zh-CN" sz="1200" dirty="0"/>
              <a:t>isactive_30days 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/>
              <a:t>停机天数相关标签：</a:t>
            </a:r>
            <a:r>
              <a:rPr lang="en-GB" altLang="zh-CN" sz="1200" dirty="0" err="1"/>
              <a:t>latest_active_date</a:t>
            </a:r>
            <a:r>
              <a:rPr lang="en-GB" altLang="zh-CN" sz="1200" dirty="0"/>
              <a:t> 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/>
              <a:t>新机用户判定标签：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en-GB" altLang="zh-CN" sz="1200" dirty="0" err="1"/>
              <a:t>device_retain_days</a:t>
            </a:r>
            <a:r>
              <a:rPr lang="en-GB" altLang="zh-CN" sz="1200" dirty="0"/>
              <a:t> </a:t>
            </a:r>
            <a:r>
              <a:rPr lang="zh-CN" altLang="en-US" sz="1200" dirty="0"/>
              <a:t>，</a:t>
            </a:r>
            <a:r>
              <a:rPr lang="en-GB" altLang="zh-CN" sz="1200" dirty="0" err="1"/>
              <a:t>init_time</a:t>
            </a:r>
            <a:endParaRPr lang="en-GB" altLang="zh-CN" sz="1200" dirty="0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endParaRPr lang="en-GB" altLang="zh-CN" sz="1200" b="1" dirty="0" err="1"/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b="1" dirty="0">
                <a:sym typeface="+mn-ea"/>
              </a:rPr>
              <a:t>活跃用户取数逻辑</a:t>
            </a:r>
            <a:r>
              <a:rPr lang="en-US" altLang="zh-CN" sz="1200" b="1" dirty="0">
                <a:sym typeface="+mn-ea"/>
              </a:rPr>
              <a:t>: </a:t>
            </a:r>
          </a:p>
          <a:p>
            <a:pPr marL="0" indent="0" fontAlgn="auto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200" dirty="0">
                <a:sym typeface="+mn-ea"/>
              </a:rPr>
              <a:t>近</a:t>
            </a:r>
            <a:r>
              <a:rPr lang="en-US" altLang="zh-CN" sz="1200" dirty="0">
                <a:sym typeface="+mn-ea"/>
              </a:rPr>
              <a:t>30</a:t>
            </a:r>
            <a:r>
              <a:rPr lang="zh-CN" altLang="en-US" sz="1200" dirty="0">
                <a:sym typeface="+mn-ea"/>
              </a:rPr>
              <a:t>天活跃 且设备激活时间非空</a:t>
            </a:r>
            <a:endParaRPr kumimoji="1" lang="zh-CN" altLang="en-US" sz="12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389345"/>
            <a:ext cx="5177790" cy="335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52485" y="4166844"/>
            <a:ext cx="5453191" cy="52322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sz="14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用户数增长趋势平稳，每月用户个数增长约</a:t>
            </a:r>
            <a:r>
              <a:rPr lang="en-US" altLang="zh-CN" sz="14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565</a:t>
            </a:r>
            <a:r>
              <a:rPr lang="zh-CN" altLang="en-US" sz="14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万，月活用户增长约</a:t>
            </a:r>
            <a:r>
              <a:rPr lang="en-US" altLang="zh-CN" sz="14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43.5</a:t>
            </a:r>
            <a:r>
              <a:rPr lang="zh-CN" altLang="en-US" sz="1400" dirty="0">
                <a:solidFill>
                  <a:srgbClr val="2A57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万，但增长率呈现放缓的趋势</a:t>
            </a:r>
            <a:endParaRPr lang="zh-CN" altLang="en-US" sz="1400" b="1" dirty="0">
              <a:solidFill>
                <a:srgbClr val="2A578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600" y="960755"/>
            <a:ext cx="2697480" cy="368300"/>
          </a:xfrm>
          <a:prstGeom prst="rect">
            <a:avLst/>
          </a:prstGeom>
        </p:spPr>
        <p:txBody>
          <a:bodyPr vert="horz" wrap="none" lIns="91440" tIns="45720" rIns="91440" bIns="45720" rtlCol="0" anchor="b">
            <a:spAutoFit/>
          </a:bodyPr>
          <a:lstStyle/>
          <a:p>
            <a:pPr algn="l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数据统计口径及关键指标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33445" y="601585"/>
            <a:ext cx="8276400" cy="583565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US" sz="2400" dirty="0"/>
              <a:t>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89000" y="1184961"/>
            <a:ext cx="8255000" cy="479822"/>
          </a:xfrm>
        </p:spPr>
        <p:txBody>
          <a:bodyPr/>
          <a:lstStyle/>
          <a:p>
            <a:pPr algn="l"/>
            <a:r>
              <a:rPr lang="zh-CN" altLang="en-US" sz="2000" dirty="0"/>
              <a:t>核心结果及结论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735965" y="2106930"/>
            <a:ext cx="7895590" cy="2769989"/>
          </a:xfrm>
        </p:spPr>
        <p:txBody>
          <a:bodyPr wrap="square"/>
          <a:lstStyle/>
          <a:p>
            <a:pPr fontAlgn="auto">
              <a:spcBef>
                <a:spcPts val="1200"/>
              </a:spcBef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尼日利亚用户</a:t>
            </a:r>
            <a:r>
              <a:rPr b="1" dirty="0">
                <a:solidFill>
                  <a:srgbClr val="FF0000"/>
                </a:solidFill>
              </a:rPr>
              <a:t>增长率放缓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，用户增长趋势弱于其他国家，手机用户</a:t>
            </a:r>
            <a:r>
              <a:rPr lang="zh-CN" b="1" dirty="0">
                <a:solidFill>
                  <a:srgbClr val="FF0000"/>
                </a:solidFill>
              </a:rPr>
              <a:t>覆盖率</a:t>
            </a:r>
            <a:r>
              <a:rPr b="1" dirty="0">
                <a:solidFill>
                  <a:srgbClr val="FF0000"/>
                </a:solidFill>
              </a:rPr>
              <a:t>较低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，仍有</a:t>
            </a:r>
            <a:r>
              <a:rPr b="1" dirty="0">
                <a:solidFill>
                  <a:srgbClr val="FF0000"/>
                </a:solidFill>
              </a:rPr>
              <a:t>庞大市</a:t>
            </a:r>
            <a:r>
              <a:rPr lang="zh-CN" b="1" dirty="0">
                <a:solidFill>
                  <a:srgbClr val="FF0000"/>
                </a:solidFill>
              </a:rPr>
              <a:t>场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Bef>
                <a:spcPts val="1200"/>
              </a:spcBef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换机用户</a:t>
            </a:r>
            <a:r>
              <a:rPr b="1" dirty="0">
                <a:solidFill>
                  <a:srgbClr val="FF0000"/>
                </a:solidFill>
              </a:rPr>
              <a:t>男性较多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，且多为</a:t>
            </a:r>
            <a:r>
              <a:rPr b="1" dirty="0">
                <a:solidFill>
                  <a:srgbClr val="FF0000"/>
                </a:solidFill>
              </a:rPr>
              <a:t>中等消费水平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</a:t>
            </a:r>
          </a:p>
          <a:p>
            <a:pPr fontAlgn="auto"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约</a:t>
            </a:r>
            <a:r>
              <a:rPr b="1" dirty="0">
                <a:solidFill>
                  <a:srgbClr val="FF0000"/>
                </a:solidFill>
              </a:rPr>
              <a:t>80%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换机用户</a:t>
            </a:r>
            <a:r>
              <a:rPr b="1" dirty="0">
                <a:solidFill>
                  <a:srgbClr val="FF0000"/>
                </a:solidFill>
              </a:rPr>
              <a:t>不更换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手机品牌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Bef>
                <a:spcPts val="1200"/>
              </a:spcBef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</a:t>
            </a:r>
            <a:r>
              <a:rPr lang="en-US" altLang="zh-CN" b="1" dirty="0">
                <a:solidFill>
                  <a:srgbClr val="FF0000"/>
                </a:solidFill>
              </a:rPr>
              <a:t>ID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mapping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加工产出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gaid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映射表，方便挖掘</a:t>
            </a:r>
            <a:r>
              <a:rPr lang="zh-CN" altLang="en-US" b="1" dirty="0">
                <a:solidFill>
                  <a:srgbClr val="FF0000"/>
                </a:solidFill>
              </a:rPr>
              <a:t>换机用户</a:t>
            </a:r>
            <a:endParaRPr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213360" y="223540"/>
            <a:ext cx="8275955" cy="523220"/>
          </a:xfrm>
        </p:spPr>
        <p:txBody>
          <a:bodyPr/>
          <a:lstStyle/>
          <a:p>
            <a:r>
              <a:rPr lang="en-US" altLang="zh-CN" sz="2800" dirty="0"/>
              <a:t>3</a:t>
            </a:r>
            <a:r>
              <a:rPr lang="zh-CN" altLang="en-US" sz="2000" dirty="0"/>
              <a:t> </a:t>
            </a:r>
            <a:r>
              <a:rPr lang="zh-CN" altLang="en-US" sz="2400" dirty="0"/>
              <a:t>研究结果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602615" y="680720"/>
            <a:ext cx="8255000" cy="480060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sz="2000" b="1" dirty="0"/>
              <a:t>3.1</a:t>
            </a:r>
            <a:r>
              <a:rPr lang="zh-CN" altLang="en-US" sz="2000" b="1" dirty="0"/>
              <a:t> 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人群的分布特征</a:t>
            </a:r>
            <a:endParaRPr lang="zh-CN" alt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372279"/>
            <a:ext cx="4390021" cy="261488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47" y="1955450"/>
            <a:ext cx="4248472" cy="152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31838" y="4047092"/>
            <a:ext cx="8730066" cy="73723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品牌手机平均价格最高，用户男性比例在三类品牌中最高</a:t>
            </a:r>
            <a:endParaRPr lang="en-GB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GB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itel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活跃用户增长率最高，近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年增长约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91.5%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，且价格小幅度下降，基于尼日利亚人口数量（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亿）和用户增长趋势，低端价格的手机仍然存在较大市场空间</a:t>
            </a:r>
          </a:p>
        </p:txBody>
      </p:sp>
      <p:pic>
        <p:nvPicPr>
          <p:cNvPr id="8" name="图片 7" descr="图标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149" y="2166767"/>
            <a:ext cx="720080" cy="133969"/>
          </a:xfrm>
          <a:prstGeom prst="rect">
            <a:avLst/>
          </a:prstGeom>
        </p:spPr>
      </p:pic>
      <p:pic>
        <p:nvPicPr>
          <p:cNvPr id="12" name="图片 11" descr="卡通画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048" y="2119668"/>
            <a:ext cx="638188" cy="1810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308303" y="2233751"/>
            <a:ext cx="409757" cy="669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noFill/>
            </a:endParaRPr>
          </a:p>
        </p:txBody>
      </p:sp>
      <p:pic>
        <p:nvPicPr>
          <p:cNvPr id="10" name="图片 9" descr="徽标, 公司名称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39" y="1989888"/>
            <a:ext cx="830422" cy="504788"/>
          </a:xfrm>
          <a:prstGeom prst="rect">
            <a:avLst/>
          </a:prstGeom>
        </p:spPr>
      </p:pic>
      <p:cxnSp>
        <p:nvCxnSpPr>
          <p:cNvPr id="15" name="直线箭头连接符 14"/>
          <p:cNvCxnSpPr/>
          <p:nvPr/>
        </p:nvCxnSpPr>
        <p:spPr>
          <a:xfrm flipV="1">
            <a:off x="2413899" y="3390767"/>
            <a:ext cx="505013" cy="175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86178" y="3103246"/>
            <a:ext cx="792085" cy="27559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en-US" altLang="zh-CN" sz="1200" dirty="0">
                <a:solidFill>
                  <a:srgbClr val="FF0000"/>
                </a:solidFill>
              </a:rPr>
              <a:t>91.5%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2486178" y="2267243"/>
            <a:ext cx="396042" cy="1016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755329" y="-1708980"/>
            <a:ext cx="3398444" cy="291041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 研究结果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76555" y="252730"/>
            <a:ext cx="8255000" cy="839470"/>
          </a:xfrm>
        </p:spPr>
        <p:txBody>
          <a:bodyPr/>
          <a:lstStyle/>
          <a:p>
            <a:pPr algn="l"/>
            <a:r>
              <a:rPr lang="en-US" altLang="zh-CN" sz="2400" dirty="0"/>
              <a:t>3.1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人群的分布特征分析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zh-CN" altLang="en-US" sz="1800" dirty="0"/>
              <a:t>每月新增用户统计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" y="1165860"/>
            <a:ext cx="4973320" cy="35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7956" y="1787273"/>
            <a:ext cx="3766270" cy="15684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月新增手机用户持续增长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可能受到年底促销等因素影响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呈现一定幅度销量波动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Infinix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tecno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品牌受此影响较大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0" y="-2986405"/>
            <a:ext cx="3398520" cy="1568450"/>
          </a:xfrm>
        </p:spPr>
        <p:txBody>
          <a:bodyPr/>
          <a:lstStyle/>
          <a:p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4294967295"/>
          </p:nvPr>
        </p:nvSpPr>
        <p:spPr>
          <a:xfrm>
            <a:off x="499110" y="224155"/>
            <a:ext cx="8255000" cy="75057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CN" sz="2400" b="1" dirty="0"/>
              <a:t>3.1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人群的分布特征分析 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l">
              <a:buNone/>
            </a:pPr>
            <a:r>
              <a:rPr lang="zh-CN" altLang="en-US" sz="1600" b="1" dirty="0"/>
              <a:t>月活用户用机天数分布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" y="1049655"/>
            <a:ext cx="4351655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38" y="551126"/>
            <a:ext cx="2879812" cy="19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84992" y="551275"/>
            <a:ext cx="716280" cy="27559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总用户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784536" y="2433941"/>
            <a:ext cx="1450033" cy="27559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尼日利亚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07522" y="4440652"/>
            <a:ext cx="4928956" cy="52197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kumimoji="1" lang="zh-CN" altLang="en-US" sz="1400" b="1" dirty="0">
                <a:solidFill>
                  <a:srgbClr val="DC6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活跃用户中</a:t>
            </a:r>
            <a:r>
              <a:rPr kumimoji="1" lang="en-US" altLang="zh-CN" sz="1400" b="1" dirty="0">
                <a:solidFill>
                  <a:srgbClr val="DC6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1" lang="zh-CN" altLang="en-US" sz="1400" b="1" dirty="0">
                <a:solidFill>
                  <a:srgbClr val="DC6E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月内新增的用户占比较高于其他月份，新增用户增长趋势明显，尼日利亚用户增长趋势弱于其他地区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0890" y="2495475"/>
            <a:ext cx="2493107" cy="183426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cc3acdc-99c2-4f87-9016-9aa16be6d36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cc3acdc-99c2-4f87-9016-9aa16be6d36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cc3acdc-99c2-4f87-9016-9aa16be6d366}"/>
</p:tagLst>
</file>

<file path=ppt/theme/theme1.xml><?xml version="1.0" encoding="utf-8"?>
<a:theme xmlns:a="http://schemas.openxmlformats.org/drawingml/2006/main" name="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1612</Words>
  <Application>Microsoft Macintosh PowerPoint</Application>
  <PresentationFormat>全屏显示(16:9)</PresentationFormat>
  <Paragraphs>293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Calibri</vt:lpstr>
      <vt:lpstr>微软雅黑</vt:lpstr>
      <vt:lpstr>HelvLight</vt:lpstr>
      <vt:lpstr>Wingdings</vt:lpstr>
      <vt:lpstr>Arial</vt:lpstr>
      <vt:lpstr>Office 主题</vt:lpstr>
      <vt:lpstr>1_Office 主题</vt:lpstr>
      <vt:lpstr>4_Office 主题</vt:lpstr>
      <vt:lpstr>5_Office 主题</vt:lpstr>
      <vt:lpstr>6_Office 主题</vt:lpstr>
      <vt:lpstr>7_Office 主题</vt:lpstr>
      <vt:lpstr>手机换机人群分析</vt:lpstr>
      <vt:lpstr>PowerPoint 演示文稿</vt:lpstr>
      <vt:lpstr>1 背景及目标</vt:lpstr>
      <vt:lpstr>2 研究内容及方法</vt:lpstr>
      <vt:lpstr>2 研究内容及方法</vt:lpstr>
      <vt:lpstr>3 研究结果</vt:lpstr>
      <vt:lpstr>3 研究结果</vt:lpstr>
      <vt:lpstr>3 研究结果   </vt:lpstr>
      <vt:lpstr>  </vt:lpstr>
      <vt:lpstr>3 研究结果   </vt:lpstr>
      <vt:lpstr>3 研究结果</vt:lpstr>
      <vt:lpstr>3 研究结果</vt:lpstr>
      <vt:lpstr>3 研究结果</vt:lpstr>
      <vt:lpstr>3 研究结果</vt:lpstr>
      <vt:lpstr>3 研究结果</vt:lpstr>
      <vt:lpstr>3 研究结果</vt:lpstr>
      <vt:lpstr>3 研究结果</vt:lpstr>
      <vt:lpstr>PowerPoint 演示文稿</vt:lpstr>
      <vt:lpstr>PowerPoint 演示文稿</vt:lpstr>
      <vt:lpstr>4 下一步计划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Nancy Sun</cp:lastModifiedBy>
  <cp:revision>161</cp:revision>
  <dcterms:created xsi:type="dcterms:W3CDTF">2013-11-27T02:16:00Z</dcterms:created>
  <dcterms:modified xsi:type="dcterms:W3CDTF">2021-11-03T11:19:33Z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2052-11.8.2.8696</vt:lpwstr>
  </property>
</Properties>
</file>